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6" r:id="rId3"/>
    <p:sldId id="257" r:id="rId5"/>
    <p:sldId id="415" r:id="rId6"/>
    <p:sldId id="259" r:id="rId7"/>
    <p:sldId id="397" r:id="rId8"/>
    <p:sldId id="398" r:id="rId9"/>
    <p:sldId id="400" r:id="rId10"/>
    <p:sldId id="401" r:id="rId11"/>
    <p:sldId id="414" r:id="rId12"/>
    <p:sldId id="402" r:id="rId13"/>
    <p:sldId id="403" r:id="rId14"/>
    <p:sldId id="405" r:id="rId15"/>
    <p:sldId id="406" r:id="rId16"/>
    <p:sldId id="407" r:id="rId17"/>
    <p:sldId id="408" r:id="rId18"/>
    <p:sldId id="404" r:id="rId19"/>
    <p:sldId id="409" r:id="rId20"/>
    <p:sldId id="417" r:id="rId21"/>
    <p:sldId id="412" r:id="rId22"/>
    <p:sldId id="41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内容" id="{5FFA792A-EE77-4AFF-9802-276FF9A8EAB6}">
          <p14:sldIdLst>
            <p14:sldId id="416"/>
            <p14:sldId id="257"/>
            <p14:sldId id="415"/>
            <p14:sldId id="259"/>
            <p14:sldId id="397"/>
            <p14:sldId id="398"/>
            <p14:sldId id="400"/>
            <p14:sldId id="401"/>
            <p14:sldId id="414"/>
            <p14:sldId id="402"/>
            <p14:sldId id="403"/>
            <p14:sldId id="405"/>
            <p14:sldId id="406"/>
            <p14:sldId id="407"/>
            <p14:sldId id="408"/>
            <p14:sldId id="404"/>
            <p14:sldId id="409"/>
            <p14:sldId id="417"/>
            <p14:sldId id="412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838"/>
    <a:srgbClr val="83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18"/>
        <p:guide orient="horz" pos="3720"/>
        <p:guide orient="horz" pos="654"/>
        <p:guide orient="horz" pos="913"/>
        <p:guide orient="horz" pos="2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A67E0-98A6-49F0-8D13-FAC3C68605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BD6A-89C2-4C35-B4E4-0814583DC3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latin typeface="+mn-ea"/>
              </a:rPr>
              <a:t>通过上述两个实例，可以给出语言模型更加具体的描述：给定一句由 </a:t>
            </a:r>
            <a:r>
              <a:rPr lang="en-US" altLang="zh-CN" dirty="0">
                <a:latin typeface="+mn-ea"/>
              </a:rPr>
              <a:t>n </a:t>
            </a:r>
            <a:r>
              <a:rPr lang="zh-CN" altLang="en-US" dirty="0">
                <a:latin typeface="+mn-ea"/>
              </a:rPr>
              <a:t>个词组成的句子 </a:t>
            </a:r>
            <a:r>
              <a:rPr lang="en-US" altLang="zh-CN" dirty="0">
                <a:latin typeface="+mn-ea"/>
              </a:rPr>
              <a:t>W=w1,w2,⋯,wn</a:t>
            </a:r>
            <a:r>
              <a:rPr lang="zh-CN" altLang="en-US" dirty="0">
                <a:latin typeface="+mn-ea"/>
              </a:rPr>
              <a:t>，计算这个句子的概率 </a:t>
            </a:r>
            <a:r>
              <a:rPr lang="en-US" altLang="zh-CN" dirty="0">
                <a:latin typeface="+mn-ea"/>
              </a:rPr>
              <a:t>P(w1,w2,⋯,wn)</a:t>
            </a:r>
            <a:r>
              <a:rPr lang="zh-CN" altLang="en-US" dirty="0">
                <a:latin typeface="+mn-ea"/>
              </a:rPr>
              <a:t>，或者计算根据上文计算下一个词的概率 </a:t>
            </a:r>
            <a:r>
              <a:rPr lang="en-US" altLang="zh-CN" dirty="0">
                <a:latin typeface="+mn-ea"/>
              </a:rPr>
              <a:t>P(wn|w1,w2,⋯,wn−1)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E315A5-235D-462C-A4DB-79B86BEB074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2102930" y="5339908"/>
            <a:ext cx="798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JIANGXI NORMAL UNIVERSITY SINCE 1940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637722" y="5976731"/>
            <a:ext cx="491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静思笃行 持中秉正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770743" y="2195058"/>
            <a:ext cx="86505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770743" y="4589916"/>
            <a:ext cx="86505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背景" descr="http://img.yxad.cn/images/20180803/15a5d8a3d18a4bf8a31db76f4a14284e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19154" r="3110" b="33099"/>
          <a:stretch>
            <a:fillRect/>
          </a:stretch>
        </p:blipFill>
        <p:spPr bwMode="auto">
          <a:xfrm>
            <a:off x="0" y="0"/>
            <a:ext cx="12192000" cy="3433763"/>
          </a:xfrm>
          <a:custGeom>
            <a:avLst/>
            <a:gdLst>
              <a:gd name="connsiteX0" fmla="*/ 0 w 12192000"/>
              <a:gd name="connsiteY0" fmla="*/ 0 h 3439886"/>
              <a:gd name="connsiteX1" fmla="*/ 12192000 w 12192000"/>
              <a:gd name="connsiteY1" fmla="*/ 0 h 3439886"/>
              <a:gd name="connsiteX2" fmla="*/ 12192000 w 12192000"/>
              <a:gd name="connsiteY2" fmla="*/ 3439886 h 3439886"/>
              <a:gd name="connsiteX3" fmla="*/ 0 w 1219200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886">
                <a:moveTo>
                  <a:pt x="0" y="0"/>
                </a:moveTo>
                <a:lnTo>
                  <a:pt x="12192000" y="0"/>
                </a:lnTo>
                <a:lnTo>
                  <a:pt x="12192000" y="3439886"/>
                </a:lnTo>
                <a:lnTo>
                  <a:pt x="0" y="34398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黑色蒙版"/>
          <p:cNvSpPr/>
          <p:nvPr userDrawn="1"/>
        </p:nvSpPr>
        <p:spPr>
          <a:xfrm>
            <a:off x="0" y="0"/>
            <a:ext cx="12192000" cy="343376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直接连接符 12"/>
          <p:cNvCxnSpPr>
            <a:stCxn id="6" idx="3"/>
          </p:cNvCxnSpPr>
          <p:nvPr userDrawn="1"/>
        </p:nvCxnSpPr>
        <p:spPr>
          <a:xfrm flipV="1">
            <a:off x="0" y="3433762"/>
            <a:ext cx="12192000" cy="1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0" y="6162688"/>
            <a:ext cx="2190476" cy="450794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836497" y="4308056"/>
            <a:ext cx="0" cy="980336"/>
          </a:xfrm>
          <a:prstGeom prst="line">
            <a:avLst/>
          </a:prstGeom>
          <a:ln w="57150">
            <a:solidFill>
              <a:srgbClr val="A1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19"/>
          <p:cNvSpPr>
            <a:spLocks noGrp="1"/>
          </p:cNvSpPr>
          <p:nvPr>
            <p:ph type="body" sz="quarter" idx="10" hasCustomPrompt="1"/>
          </p:nvPr>
        </p:nvSpPr>
        <p:spPr>
          <a:xfrm>
            <a:off x="1035687" y="4361663"/>
            <a:ext cx="3365098" cy="91440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  <a:lvl5pPr>
              <a:defRPr/>
            </a:lvl5pPr>
          </a:lstStyle>
          <a:p>
            <a:pPr lvl="0"/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1" hasCustomPrompt="1"/>
          </p:nvPr>
        </p:nvSpPr>
        <p:spPr>
          <a:xfrm>
            <a:off x="5272210" y="4264658"/>
            <a:ext cx="5910655" cy="10671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内容简介内容简介内容简介内容简介</a:t>
            </a:r>
            <a:endParaRPr lang="zh-CN" altLang="en-US" dirty="0"/>
          </a:p>
          <a:p>
            <a:pPr lvl="0"/>
            <a:r>
              <a:rPr lang="zh-CN" altLang="en-US" dirty="0"/>
              <a:t>内容简介内容简介内容简介内容简介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18" y="352687"/>
            <a:ext cx="2190476" cy="4507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09" y="6401995"/>
            <a:ext cx="2105640" cy="26474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09452" y="352687"/>
            <a:ext cx="117565" cy="450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352687"/>
            <a:ext cx="7383022" cy="45079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18" y="352687"/>
            <a:ext cx="2190476" cy="45079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509452" y="352687"/>
            <a:ext cx="117565" cy="450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352687"/>
            <a:ext cx="7383022" cy="45079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8725B-30D1-414D-8138-0A19F350EC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9085-205A-4838-A59B-5AFD3FB89E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4306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" y="2767965"/>
            <a:ext cx="12191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论文投稿和返修</a:t>
            </a:r>
            <a:endParaRPr kumimoji="0" lang="zh-CN" altLang="en-US" sz="8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895" y="117475"/>
            <a:ext cx="1433195" cy="1142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1.1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论文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投稿状态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9600" y="1654810"/>
            <a:ext cx="1158240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论文提交</a:t>
            </a:r>
            <a:r>
              <a:rPr lang="zh-CN" altLang="en-US" sz="2400" dirty="0"/>
              <a:t>后会有这几个</a:t>
            </a:r>
            <a:r>
              <a:rPr lang="zh-CN" altLang="en-US" sz="2400" dirty="0"/>
              <a:t>状态：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Manuscript Submitted：这段时间会技术审查（查重、排版</a:t>
            </a:r>
            <a:r>
              <a:rPr lang="zh-CN" altLang="en-US" sz="2400" dirty="0"/>
              <a:t>等）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With Editor：分配编辑成功，会判断论文是否符合期刊</a:t>
            </a:r>
            <a:r>
              <a:rPr lang="zh-CN" altLang="en-US" sz="2400" dirty="0"/>
              <a:t>主题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Reviewer Invited：</a:t>
            </a:r>
            <a:r>
              <a:rPr lang="zh-CN" altLang="en-US" sz="2400" dirty="0">
                <a:sym typeface="+mn-ea"/>
              </a:rPr>
              <a:t>编辑将论文送给专家外审（</a:t>
            </a:r>
            <a:r>
              <a:rPr lang="zh-CN" altLang="en-US" sz="2400" dirty="0">
                <a:sym typeface="+mn-ea"/>
              </a:rPr>
              <a:t>专家拒绝之后，会重新</a:t>
            </a:r>
            <a:r>
              <a:rPr lang="zh-CN" altLang="en-US" sz="2400" dirty="0">
                <a:sym typeface="+mn-ea"/>
              </a:rPr>
              <a:t>分配）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Under Review（Peer review）：同行审查（专家延期未审，会重新</a:t>
            </a:r>
            <a:r>
              <a:rPr lang="zh-CN" altLang="en-US" sz="2400" dirty="0"/>
              <a:t>分配）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Decision in Process：编辑与编辑部其他成员决定返稿</a:t>
            </a:r>
            <a:r>
              <a:rPr lang="zh-CN" altLang="en-US" sz="2400" dirty="0"/>
              <a:t>状态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论文返稿状态有如下几种：Reject，</a:t>
            </a:r>
            <a:r>
              <a:rPr lang="en-US" altLang="zh-CN" sz="2400" dirty="0">
                <a:sym typeface="+mn-ea"/>
              </a:rPr>
              <a:t>R</a:t>
            </a:r>
            <a:r>
              <a:rPr lang="zh-CN" altLang="en-US" sz="2400" dirty="0">
                <a:sym typeface="+mn-ea"/>
              </a:rPr>
              <a:t>esubmit，</a:t>
            </a:r>
            <a:r>
              <a:rPr lang="zh-CN" altLang="en-US" sz="2400" dirty="0"/>
              <a:t>Major revision，Minor revision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Revised Manuscript Submitted：</a:t>
            </a:r>
            <a:r>
              <a:rPr lang="zh-CN" altLang="en-US" sz="2400" dirty="0"/>
              <a:t>返修后递交修改稿（期间会反复</a:t>
            </a:r>
            <a:r>
              <a:rPr lang="zh-CN" altLang="en-US" sz="2400" dirty="0"/>
              <a:t>几次）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Accept：接收</a:t>
            </a:r>
            <a:r>
              <a:rPr lang="zh-CN" altLang="en-US" sz="2400" dirty="0"/>
              <a:t>稿件</a:t>
            </a:r>
            <a:endParaRPr lang="zh-CN" altLang="en-US" sz="2400" dirty="0"/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1.2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状态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1654810"/>
            <a:ext cx="47815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返修状态，通讯作者关注邮箱即可，状态有</a:t>
            </a:r>
            <a:r>
              <a:rPr lang="zh-CN" altLang="en-US" sz="2400" dirty="0"/>
              <a:t>两种：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/>
              <a:t>小修（</a:t>
            </a:r>
            <a:r>
              <a:rPr lang="en-US" altLang="zh-CN" sz="2400" dirty="0"/>
              <a:t>3-15</a:t>
            </a:r>
            <a:r>
              <a:rPr lang="zh-CN" altLang="en-US" sz="2400" dirty="0"/>
              <a:t>天）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</a:t>
            </a:r>
            <a:r>
              <a:rPr lang="zh-CN" altLang="en-US" sz="2400" dirty="0"/>
              <a:t>大修（</a:t>
            </a:r>
            <a:r>
              <a:rPr lang="en-US" altLang="zh-CN" sz="2400" dirty="0"/>
              <a:t>1-3</a:t>
            </a:r>
            <a:r>
              <a:rPr lang="zh-CN" altLang="en-US" sz="2400" dirty="0"/>
              <a:t>个月）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论文小修、大修，都要尽量在规定时间内提交稿件，时间不够需要和编辑</a:t>
            </a:r>
            <a:r>
              <a:rPr lang="zh-CN" altLang="en-US" sz="2400" dirty="0"/>
              <a:t>沟通商量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5485" y="2523490"/>
            <a:ext cx="5866130" cy="181102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1.3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返修意见回复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要点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1654810"/>
            <a:ext cx="100634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对于返修（无论小修还是大修），除了认真对待，</a:t>
            </a:r>
            <a:r>
              <a:rPr lang="zh-CN" altLang="en-US" sz="2400" dirty="0"/>
              <a:t>还有几点需要</a:t>
            </a:r>
            <a:r>
              <a:rPr lang="zh-CN" altLang="en-US" sz="2400" dirty="0"/>
              <a:t>注意：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>
                <a:sym typeface="+mn-ea"/>
              </a:rPr>
              <a:t>不争不辩，</a:t>
            </a:r>
            <a:r>
              <a:rPr lang="zh-CN" altLang="en-US" sz="2400" dirty="0"/>
              <a:t>客观事实，</a:t>
            </a:r>
            <a:r>
              <a:rPr lang="zh-CN" altLang="en-US" sz="2400" dirty="0"/>
              <a:t>礼多不怪；</a:t>
            </a:r>
            <a:endParaRPr lang="en-US" altLang="zh-CN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</a:t>
            </a:r>
            <a:r>
              <a:rPr lang="zh-CN" altLang="en-US" sz="2400" dirty="0"/>
              <a:t>能满足的就满足，</a:t>
            </a:r>
            <a:r>
              <a:rPr lang="zh-CN" altLang="en-US" sz="2400" dirty="0"/>
              <a:t>能修改的一定要修改，不要</a:t>
            </a:r>
            <a:r>
              <a:rPr lang="zh-CN" altLang="en-US" sz="2400" dirty="0"/>
              <a:t>想着去争；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3. </a:t>
            </a:r>
            <a:r>
              <a:rPr lang="zh-CN" altLang="en-US" sz="2400" dirty="0"/>
              <a:t>实在无法修改的一定要据理力争</a:t>
            </a:r>
            <a:r>
              <a:rPr lang="zh-CN" altLang="en-US" sz="2400" dirty="0">
                <a:sym typeface="+mn-ea"/>
              </a:rPr>
              <a:t>（引用文献和</a:t>
            </a:r>
            <a:r>
              <a:rPr lang="zh-CN" altLang="en-US" sz="2400" dirty="0">
                <a:sym typeface="+mn-ea"/>
              </a:rPr>
              <a:t>数据，而不是自己觉得）</a:t>
            </a:r>
            <a:r>
              <a:rPr lang="zh-CN" altLang="en-US" sz="2400" dirty="0"/>
              <a:t>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4. </a:t>
            </a:r>
            <a:r>
              <a:rPr lang="zh-CN" altLang="en-US" sz="2400" dirty="0"/>
              <a:t>审稿人提及的参考论文或需添加的实验</a:t>
            </a:r>
            <a:r>
              <a:rPr lang="zh-CN" altLang="en-US" sz="2400" dirty="0"/>
              <a:t>等，</a:t>
            </a:r>
            <a:r>
              <a:rPr lang="zh-CN" altLang="en-US" sz="2400" dirty="0"/>
              <a:t>怎么都得</a:t>
            </a:r>
            <a:r>
              <a:rPr lang="zh-CN" altLang="en-US" sz="2400" dirty="0"/>
              <a:t>加上去；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5. </a:t>
            </a:r>
            <a:r>
              <a:rPr lang="zh-CN" altLang="en-US" sz="2400" dirty="0"/>
              <a:t>每一条修改意见回复时，</a:t>
            </a:r>
            <a:r>
              <a:rPr lang="zh-CN" altLang="en-US" sz="2400" dirty="0"/>
              <a:t>都要感谢审稿人。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1.4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返修意见回复（</a:t>
            </a:r>
            <a:r>
              <a:rPr lang="en-US" altLang="zh-CN" b="1" dirty="0">
                <a:latin typeface="+mn-ea"/>
                <a:ea typeface="+mn-ea"/>
                <a:cs typeface="+mn-ea"/>
              </a:rPr>
              <a:t>1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）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1654810"/>
            <a:ext cx="39897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首页是对编辑的回复，回复模板</a:t>
            </a:r>
            <a:r>
              <a:rPr lang="zh-CN" altLang="en-US" sz="2400" dirty="0"/>
              <a:t>如下：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609600" y="2988310"/>
            <a:ext cx="398970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Dear editor, Thanks for your letter and for reviewers' comments concerning our manuscript entitled""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(Manuscript ID: ). Those comments are all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valuable and helpful for revising and improving our paper. We have studied all comments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carefully and have made conscientious correction. Revised portion are marked in the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paper and the code has been opened source. The responds to the reviewers' comments are as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000" dirty="0">
                <a:latin typeface="Times New Roman Regular" panose="02020603050405020304" charset="0"/>
                <a:cs typeface="Times New Roman Regular" panose="02020603050405020304" charset="0"/>
              </a:rPr>
              <a:t>flowing:</a:t>
            </a:r>
            <a:endParaRPr lang="zh-CN" altLang="en-US" sz="1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605" y="793750"/>
            <a:ext cx="7015480" cy="528637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1.4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返修意见回复（</a:t>
            </a:r>
            <a:r>
              <a:rPr lang="en-US" altLang="zh-CN" b="1" dirty="0">
                <a:latin typeface="+mn-ea"/>
                <a:ea typeface="+mn-ea"/>
                <a:cs typeface="+mn-ea"/>
              </a:rPr>
              <a:t>2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）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1654810"/>
            <a:ext cx="48399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对于审稿人的返修意见，需要原封不动的复制，可以标红，然后在该意见下回复。一条一条</a:t>
            </a:r>
            <a:r>
              <a:rPr lang="zh-CN" altLang="en-US" sz="2400" dirty="0"/>
              <a:t>回复。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注意：尽量把需要在论文内修改的内容，截图粘贴到意见回复文件中，尽量做到让审稿人看完该文件，就知道你的论文</a:t>
            </a:r>
            <a:r>
              <a:rPr lang="zh-CN" altLang="en-US" sz="2400" dirty="0"/>
              <a:t>做了什么</a:t>
            </a:r>
            <a:r>
              <a:rPr lang="zh-CN" altLang="en-US" sz="2400" dirty="0"/>
              <a:t>修改。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58630" y="244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895" y="273685"/>
            <a:ext cx="6207125" cy="63099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1.4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返修意见回复（</a:t>
            </a:r>
            <a:r>
              <a:rPr lang="en-US" altLang="zh-CN" b="1" dirty="0">
                <a:latin typeface="+mn-ea"/>
                <a:ea typeface="+mn-ea"/>
                <a:cs typeface="+mn-ea"/>
              </a:rPr>
              <a:t>3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）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600" y="2552065"/>
            <a:ext cx="48399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审稿人提及的参考文献一定要加上，加后，和审稿人标明你作为参考文献几加入论文</a:t>
            </a:r>
            <a:r>
              <a:rPr lang="zh-CN" altLang="en-US" sz="2400" dirty="0"/>
              <a:t>的。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4080" y="-635"/>
            <a:ext cx="586105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1.5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论文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修改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2829560"/>
            <a:ext cx="39560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严格按照审稿人的要求修改论文，并且修改内容需要作出</a:t>
            </a:r>
            <a:r>
              <a:rPr lang="zh-CN" altLang="en-US" sz="2400" dirty="0"/>
              <a:t>高亮标记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6055" y="0"/>
            <a:ext cx="6787515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返修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1.6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返修论文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提交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1654810"/>
            <a:ext cx="42386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按照返修邮件内提示的链接，提交修改论文，一般需要提交两份</a:t>
            </a:r>
            <a:r>
              <a:rPr lang="en-US" altLang="zh-CN" sz="2400" dirty="0"/>
              <a:t>+</a:t>
            </a:r>
            <a:r>
              <a:rPr lang="zh-CN" altLang="en-US" sz="2400" dirty="0"/>
              <a:t>文件：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/>
              <a:t>修改后的</a:t>
            </a:r>
            <a:r>
              <a:rPr lang="zh-CN" altLang="en-US" sz="2400" dirty="0"/>
              <a:t>论文；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</a:t>
            </a:r>
            <a:r>
              <a:rPr lang="zh-CN" altLang="en-US" sz="2400" dirty="0"/>
              <a:t>返修意见回复</a:t>
            </a:r>
            <a:r>
              <a:rPr lang="zh-CN" altLang="en-US" sz="2400" dirty="0"/>
              <a:t>文件；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3. </a:t>
            </a:r>
            <a:r>
              <a:rPr lang="zh-CN" altLang="en-US" sz="2400" dirty="0"/>
              <a:t>论文中出现的</a:t>
            </a:r>
            <a:r>
              <a:rPr lang="en-US" altLang="zh-CN" sz="2400" dirty="0"/>
              <a:t>300dpi</a:t>
            </a:r>
            <a:r>
              <a:rPr lang="zh-CN" altLang="en-US" sz="2400" dirty="0"/>
              <a:t>的高清图片（</a:t>
            </a:r>
            <a:r>
              <a:rPr lang="zh-CN" altLang="en-US" sz="2400" dirty="0"/>
              <a:t>选）；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4. </a:t>
            </a:r>
            <a:r>
              <a:rPr lang="zh-CN" altLang="en-US" sz="2400" dirty="0"/>
              <a:t>其他要求</a:t>
            </a:r>
            <a:r>
              <a:rPr lang="zh-CN" altLang="en-US" sz="2400" dirty="0"/>
              <a:t>文件。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8225" y="1990090"/>
            <a:ext cx="7244080" cy="340423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" y="2767965"/>
            <a:ext cx="12191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PPT</a:t>
            </a:r>
            <a:r>
              <a:rPr lang="zh-CN" altLang="en-US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</a:t>
            </a:r>
            <a:endParaRPr lang="zh-CN" altLang="en-US" sz="8000" b="1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5" y="117475"/>
            <a:ext cx="1433195" cy="1142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PPT</a:t>
            </a:r>
            <a:r>
              <a:rPr lang="zh-CN" altLang="en-US" dirty="0"/>
              <a:t>获取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97535" y="1167765"/>
            <a:ext cx="990219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4800" dirty="0">
                <a:solidFill>
                  <a:srgbClr val="FF0000"/>
                </a:solidFill>
              </a:rPr>
              <a:t>本视频对应</a:t>
            </a:r>
            <a:r>
              <a:rPr lang="en-US" altLang="zh-CN" sz="4800" dirty="0">
                <a:solidFill>
                  <a:srgbClr val="FF0000"/>
                </a:solidFill>
              </a:rPr>
              <a:t>PPT</a:t>
            </a:r>
            <a:r>
              <a:rPr lang="zh-CN" altLang="en-US" sz="4800" dirty="0">
                <a:solidFill>
                  <a:srgbClr val="FF0000"/>
                </a:solidFill>
              </a:rPr>
              <a:t>已经在放在视频简介了，</a:t>
            </a:r>
            <a:r>
              <a:rPr lang="zh-CN" altLang="en-US" sz="4800" dirty="0">
                <a:solidFill>
                  <a:srgbClr val="FF0000"/>
                </a:solidFill>
                <a:sym typeface="+mn-ea"/>
              </a:rPr>
              <a:t>有需要的自行前往下载，</a:t>
            </a:r>
            <a:r>
              <a:rPr lang="en-US" altLang="zh-CN" sz="4800" dirty="0">
                <a:solidFill>
                  <a:srgbClr val="FF0000"/>
                </a:solidFill>
                <a:sym typeface="+mn-ea"/>
              </a:rPr>
              <a:t>ppt</a:t>
            </a:r>
            <a:r>
              <a:rPr lang="zh-CN" altLang="en-US" sz="4800" dirty="0">
                <a:solidFill>
                  <a:srgbClr val="FF0000"/>
                </a:solidFill>
                <a:sym typeface="+mn-ea"/>
              </a:rPr>
              <a:t>直链下载</a:t>
            </a:r>
            <a:r>
              <a:rPr lang="zh-CN" altLang="en-US" sz="4800" dirty="0">
                <a:solidFill>
                  <a:srgbClr val="FF0000"/>
                </a:solidFill>
              </a:rPr>
              <a:t>不收费</a:t>
            </a:r>
            <a:r>
              <a:rPr lang="zh-CN" altLang="en-US" sz="4800" dirty="0">
                <a:solidFill>
                  <a:srgbClr val="FF0000"/>
                </a:solidFill>
              </a:rPr>
              <a:t>不麻烦，</a:t>
            </a:r>
            <a:r>
              <a:rPr lang="zh-CN" altLang="en-US" sz="4800" dirty="0">
                <a:solidFill>
                  <a:srgbClr val="FF0000"/>
                </a:solidFill>
                <a:sym typeface="+mn-ea"/>
              </a:rPr>
              <a:t>真心换真心，</a:t>
            </a:r>
            <a:r>
              <a:rPr lang="zh-CN" altLang="en-US" sz="4800" dirty="0">
                <a:solidFill>
                  <a:srgbClr val="FF0000"/>
                </a:solidFill>
              </a:rPr>
              <a:t>别忘了一键三连哦，感谢！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4839"/>
            <a:ext cx="5022574" cy="6862839"/>
          </a:xfrm>
          <a:prstGeom prst="rect">
            <a:avLst/>
          </a:prstGeom>
          <a:solidFill>
            <a:srgbClr val="A1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523944" y="524194"/>
            <a:ext cx="3262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TENT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18826" y="2443419"/>
            <a:ext cx="3793192" cy="773268"/>
            <a:chOff x="6811618" y="818695"/>
            <a:chExt cx="4810538" cy="980661"/>
          </a:xfrm>
        </p:grpSpPr>
        <p:sp>
          <p:nvSpPr>
            <p:cNvPr id="6" name="菱形 5"/>
            <p:cNvSpPr/>
            <p:nvPr/>
          </p:nvSpPr>
          <p:spPr>
            <a:xfrm>
              <a:off x="6811618" y="818695"/>
              <a:ext cx="980661" cy="980661"/>
            </a:xfrm>
            <a:prstGeom prst="diamond">
              <a:avLst/>
            </a:prstGeom>
            <a:solidFill>
              <a:srgbClr val="A1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057321" y="1627916"/>
              <a:ext cx="3564835" cy="0"/>
            </a:xfrm>
            <a:prstGeom prst="line">
              <a:avLst/>
            </a:prstGeom>
            <a:ln>
              <a:solidFill>
                <a:srgbClr val="A1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8057321" y="1016637"/>
              <a:ext cx="2035821" cy="661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A13838"/>
                  </a:solidFill>
                </a:rPr>
                <a:t>论文</a:t>
              </a:r>
              <a:r>
                <a:rPr lang="zh-CN" altLang="en-US" sz="2800" dirty="0">
                  <a:solidFill>
                    <a:srgbClr val="A13838"/>
                  </a:solidFill>
                </a:rPr>
                <a:t>投稿</a:t>
              </a:r>
              <a:endParaRPr lang="zh-CN" altLang="en-US" sz="2800" dirty="0">
                <a:solidFill>
                  <a:srgbClr val="A13838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18825" y="3645172"/>
            <a:ext cx="3793192" cy="773268"/>
            <a:chOff x="6811618" y="818695"/>
            <a:chExt cx="4810538" cy="980661"/>
          </a:xfrm>
        </p:grpSpPr>
        <p:sp>
          <p:nvSpPr>
            <p:cNvPr id="10" name="菱形 9"/>
            <p:cNvSpPr/>
            <p:nvPr/>
          </p:nvSpPr>
          <p:spPr>
            <a:xfrm>
              <a:off x="6811618" y="818695"/>
              <a:ext cx="980661" cy="980661"/>
            </a:xfrm>
            <a:prstGeom prst="diamond">
              <a:avLst/>
            </a:prstGeom>
            <a:solidFill>
              <a:srgbClr val="A1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8057321" y="1627916"/>
              <a:ext cx="3564835" cy="0"/>
            </a:xfrm>
            <a:prstGeom prst="line">
              <a:avLst/>
            </a:prstGeom>
            <a:ln>
              <a:solidFill>
                <a:srgbClr val="A1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057321" y="1016637"/>
              <a:ext cx="2035821" cy="661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A13838"/>
                  </a:solidFill>
                </a:rPr>
                <a:t>论文</a:t>
              </a:r>
              <a:r>
                <a:rPr lang="zh-CN" altLang="en-US" sz="2800" dirty="0">
                  <a:solidFill>
                    <a:srgbClr val="A13838"/>
                  </a:solidFill>
                </a:rPr>
                <a:t>返修</a:t>
              </a:r>
              <a:endParaRPr lang="zh-CN" altLang="en-US" sz="2800" dirty="0">
                <a:solidFill>
                  <a:srgbClr val="A13838"/>
                </a:solidFill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51823" y="2767280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感谢聆听</a:t>
            </a:r>
            <a:endParaRPr kumimoji="0" lang="zh-CN" altLang="en-US" sz="8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2895" y="117475"/>
            <a:ext cx="1433195" cy="1142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" y="2767965"/>
            <a:ext cx="12191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论文投稿</a:t>
            </a:r>
            <a:endParaRPr kumimoji="0" lang="zh-CN" altLang="en-US" sz="8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895" y="117475"/>
            <a:ext cx="1433195" cy="1142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投稿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1.1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目标期刊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选择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" y="1654810"/>
            <a:ext cx="115817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ym typeface="+mn-ea"/>
              </a:rPr>
              <a:t>写论文前一定要提前确定目标期刊，然后写论文的时候找到目标期刊内近两年的论文，仿照着目标期刊的风格和</a:t>
            </a:r>
            <a:r>
              <a:rPr lang="zh-CN" altLang="en-US" sz="2400" dirty="0">
                <a:sym typeface="+mn-ea"/>
              </a:rPr>
              <a:t>框架来写论文</a:t>
            </a:r>
            <a:r>
              <a:rPr lang="zh-CN" altLang="en-US" sz="2400" dirty="0"/>
              <a:t>，中稿率会</a:t>
            </a:r>
            <a:r>
              <a:rPr lang="zh-CN" altLang="en-US" sz="2400" dirty="0"/>
              <a:t>提高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中文</a:t>
            </a:r>
            <a:r>
              <a:rPr lang="zh-CN" altLang="en-US" sz="2400" dirty="0">
                <a:sym typeface="+mn-ea"/>
              </a:rPr>
              <a:t>出版物检索</a:t>
            </a:r>
            <a:r>
              <a:rPr lang="zh-CN" altLang="en-US" sz="2400" dirty="0"/>
              <a:t>：知网，https://navi.cnki.net/knavi/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英文</a:t>
            </a:r>
            <a:r>
              <a:rPr lang="zh-CN" altLang="en-US" sz="2400" dirty="0">
                <a:sym typeface="+mn-ea"/>
              </a:rPr>
              <a:t>出版物检索</a:t>
            </a:r>
            <a:r>
              <a:rPr lang="zh-CN" altLang="en-US" sz="2400" dirty="0"/>
              <a:t>：</a:t>
            </a:r>
            <a:r>
              <a:rPr lang="en-US" altLang="zh-CN" sz="2400" dirty="0"/>
              <a:t>Letpub</a:t>
            </a:r>
            <a:r>
              <a:rPr lang="zh-CN" altLang="en-US" sz="2400" dirty="0"/>
              <a:t>，https://www.letpub.com.cn/index.php?page=journalapp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目标期刊选择：可以通过对自身领域近两三年的论文所属期刊进行</a:t>
            </a:r>
            <a:r>
              <a:rPr lang="zh-CN" altLang="en-US" sz="2400" dirty="0"/>
              <a:t>汇总，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查看自身领域近年来有哪些期刊（目标</a:t>
            </a:r>
            <a:r>
              <a:rPr lang="zh-CN" altLang="en-US" sz="2400" dirty="0"/>
              <a:t>期刊）接受了领域内</a:t>
            </a:r>
            <a:r>
              <a:rPr lang="zh-CN" altLang="en-US" sz="2400" dirty="0"/>
              <a:t>论文，或者咨询</a:t>
            </a:r>
            <a:r>
              <a:rPr lang="zh-CN" altLang="en-US" sz="2400" dirty="0"/>
              <a:t>老师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选刊神器：https://www.bilibili.com/video/BV11L411Y7j3</a:t>
            </a:r>
            <a:r>
              <a:rPr lang="en-US" altLang="zh-CN" sz="2400" dirty="0"/>
              <a:t>/</a:t>
            </a:r>
            <a:r>
              <a:rPr lang="zh-CN" altLang="en-US" sz="2400" dirty="0"/>
              <a:t>，评论区已</a:t>
            </a:r>
            <a:r>
              <a:rPr lang="zh-CN" altLang="en-US" sz="2400" dirty="0"/>
              <a:t>置顶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投稿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1.2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作者（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提交）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指南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295" y="2144395"/>
            <a:ext cx="7623175" cy="3216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9600" y="1654810"/>
            <a:ext cx="3655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目标期刊官网可以通过百度查询，查询到官网后，醒眼的地方会有作者（提交）指南，这里会有提交论文的注意事项，主要注意</a:t>
            </a:r>
            <a:r>
              <a:rPr lang="zh-CN" altLang="en-US" sz="2400" dirty="0"/>
              <a:t>两点：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>
                <a:sym typeface="+mn-ea"/>
              </a:rPr>
              <a:t>最大页数；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</a:t>
            </a:r>
            <a:r>
              <a:rPr lang="zh-CN" altLang="en-US" sz="2400" dirty="0"/>
              <a:t>论文排版。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投稿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1.3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排版格式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1654810"/>
            <a:ext cx="36556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每个期刊的论文排版</a:t>
            </a:r>
            <a:r>
              <a:rPr lang="zh-CN" altLang="en-US" sz="2400" dirty="0"/>
              <a:t>都不一样，一般会有</a:t>
            </a:r>
            <a:r>
              <a:rPr lang="en-US" altLang="zh-CN" sz="2400" dirty="0"/>
              <a:t>Word</a:t>
            </a:r>
            <a:r>
              <a:rPr lang="zh-CN" altLang="en-US" sz="2400" dirty="0"/>
              <a:t>和</a:t>
            </a:r>
            <a:r>
              <a:rPr lang="en-US" altLang="zh-CN" sz="2400" dirty="0"/>
              <a:t>Latex</a:t>
            </a:r>
            <a:r>
              <a:rPr lang="zh-CN" altLang="en-US" sz="2400" dirty="0"/>
              <a:t>两种格式：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1. </a:t>
            </a:r>
            <a:r>
              <a:rPr lang="zh-CN" altLang="en-US" sz="2400" dirty="0"/>
              <a:t>对于中文</a:t>
            </a:r>
            <a:r>
              <a:rPr lang="zh-CN" altLang="en-US" sz="2400" dirty="0"/>
              <a:t>论文，推荐</a:t>
            </a:r>
            <a:r>
              <a:rPr lang="en-US" altLang="zh-CN" sz="2400" dirty="0"/>
              <a:t>Word</a:t>
            </a:r>
            <a:r>
              <a:rPr lang="zh-CN" altLang="en-US" sz="2400" dirty="0"/>
              <a:t>，（</a:t>
            </a:r>
            <a:r>
              <a:rPr lang="en-US" altLang="zh-CN" sz="2400" dirty="0"/>
              <a:t>Word</a:t>
            </a:r>
            <a:r>
              <a:rPr lang="zh-CN" altLang="en-US" sz="2400" dirty="0"/>
              <a:t>用</a:t>
            </a:r>
            <a:r>
              <a:rPr lang="en-US" altLang="zh-CN" sz="2400" dirty="0"/>
              <a:t>Office</a:t>
            </a:r>
            <a:r>
              <a:rPr lang="zh-CN" altLang="en-US" sz="2400" dirty="0"/>
              <a:t>，</a:t>
            </a:r>
            <a:r>
              <a:rPr lang="en-US" altLang="zh-CN" sz="2400" dirty="0"/>
              <a:t>Wps</a:t>
            </a:r>
            <a:r>
              <a:rPr lang="zh-CN" altLang="en-US" sz="2400" dirty="0"/>
              <a:t>有些格式会</a:t>
            </a:r>
            <a:r>
              <a:rPr lang="zh-CN" altLang="en-US" sz="2400" dirty="0"/>
              <a:t>不兼容）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/>
              <a:t>2. </a:t>
            </a:r>
            <a:r>
              <a:rPr lang="zh-CN" altLang="en-US" sz="2400" dirty="0"/>
              <a:t>对于英文</a:t>
            </a:r>
            <a:r>
              <a:rPr lang="zh-CN" altLang="en-US" sz="2400" dirty="0"/>
              <a:t>论文，更推荐，</a:t>
            </a:r>
            <a:r>
              <a:rPr lang="en-US" altLang="zh-CN" sz="2400" dirty="0"/>
              <a:t>Latex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6580" y="228600"/>
            <a:ext cx="7805420" cy="640143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投稿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1.4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提交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论文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2348230"/>
            <a:ext cx="36556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论文写完之后，去期刊官网，注册账号，并找到“提交稿件”的按钮，去提交论文</a:t>
            </a:r>
            <a:r>
              <a:rPr lang="zh-CN" altLang="en-US" sz="2400" dirty="0"/>
              <a:t>即可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505" y="1181735"/>
            <a:ext cx="5918200" cy="5194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论文</a:t>
            </a:r>
            <a:r>
              <a:rPr lang="zh-CN" altLang="en-US" dirty="0"/>
              <a:t>投稿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09600" y="1021715"/>
            <a:ext cx="10063480" cy="6330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latin typeface="+mn-ea"/>
                <a:ea typeface="+mn-ea"/>
                <a:cs typeface="+mn-ea"/>
              </a:rPr>
              <a:t>1.5  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论文</a:t>
            </a:r>
            <a:r>
              <a:rPr lang="zh-CN" altLang="en-US" b="1" dirty="0">
                <a:latin typeface="+mn-ea"/>
                <a:ea typeface="+mn-ea"/>
                <a:cs typeface="+mn-ea"/>
              </a:rPr>
              <a:t>提交</a:t>
            </a:r>
            <a:endParaRPr lang="zh-CN" altLang="en-US" b="1" dirty="0">
              <a:latin typeface="+mn-ea"/>
              <a:ea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" y="1654810"/>
            <a:ext cx="108051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论文提交过程中，按照官方提示下一步下一步</a:t>
            </a:r>
            <a:r>
              <a:rPr lang="zh-CN" altLang="en-US" sz="2400" dirty="0"/>
              <a:t>即可。</a:t>
            </a:r>
            <a:endParaRPr lang="zh-CN" altLang="en-US" sz="2400" dirty="0"/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/>
              <a:t>注意：其中</a:t>
            </a:r>
            <a:r>
              <a:rPr lang="zh-CN" altLang="en-US" sz="2400" dirty="0"/>
              <a:t>初次提交除了一份</a:t>
            </a:r>
            <a:r>
              <a:rPr lang="en-US" altLang="zh-CN" sz="2400" dirty="0"/>
              <a:t>pdf</a:t>
            </a:r>
            <a:r>
              <a:rPr lang="zh-CN" altLang="en-US" sz="2400" dirty="0"/>
              <a:t>论文之外，还需一份</a:t>
            </a:r>
            <a:r>
              <a:rPr lang="en-US" altLang="zh-CN" sz="2400" dirty="0"/>
              <a:t>Cover Letter</a:t>
            </a:r>
            <a:r>
              <a:rPr lang="zh-CN" altLang="en-US" sz="2400" dirty="0"/>
              <a:t>，模板如下</a:t>
            </a:r>
            <a:r>
              <a:rPr lang="en-US" altLang="zh-CN" sz="2400" dirty="0"/>
              <a:t> </a:t>
            </a:r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736600" y="2975610"/>
            <a:ext cx="84810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Title (Editor-in-Chief, Managing Editor, or Co-Editors-in-Chief)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Journal Name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Journal Address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Submission Date: Month Day, Year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Dear Dr./Mr./Ms. Editor’s last name or Managing Editor or Editor-in-Chief: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Paragraph 1 [1-2 Sentences]: Introduce the manuscript title under submission with a brief summary of the manuscript’s major point or findings and how they relate to the journal’s aims and scope.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Paragraph 2 [1-3 Sentences]: A statement that the manuscript has neither been previously published nor is under consideration by any other journal. If there are multiple authors, a statement that they have all approved the content of the paper. Occasionally, you might note if you have publicly presented the research elsewhere.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Paragraph 3 [1-2 Sentences]: A thank you for the editor’s time and consideration.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Sincerely,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Corresponding Author's Name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Institution Title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Institution/Affiliation Name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Institution Address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Email address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600" dirty="0">
                <a:latin typeface="Times New Roman Regular" panose="02020603050405020304" charset="0"/>
                <a:cs typeface="Times New Roman Regular" panose="02020603050405020304" charset="0"/>
              </a:rPr>
              <a:t>Telephone with country code</a:t>
            </a:r>
            <a:endParaRPr lang="en-US" altLang="zh-CN" sz="6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31630" y="117475"/>
            <a:ext cx="2739390" cy="920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5" y="2767965"/>
            <a:ext cx="1219136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8000" b="1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论文返修</a:t>
            </a:r>
            <a:endParaRPr kumimoji="0" lang="zh-CN" altLang="en-US" sz="8000" b="1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5" y="117475"/>
            <a:ext cx="1433195" cy="1142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2895" y="6228080"/>
            <a:ext cx="2296160" cy="5365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主题1">
  <a:themeElements>
    <a:clrScheme name="师大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13838"/>
      </a:accent1>
      <a:accent2>
        <a:srgbClr val="C16E6E"/>
      </a:accent2>
      <a:accent3>
        <a:srgbClr val="A5A5A5"/>
      </a:accent3>
      <a:accent4>
        <a:srgbClr val="FCD9A5"/>
      </a:accent4>
      <a:accent5>
        <a:srgbClr val="FEC723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3069</Words>
  <Application>WPS 演示</Application>
  <PresentationFormat>宽屏</PresentationFormat>
  <Paragraphs>167</Paragraphs>
  <Slides>20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微软雅黑 Light</vt:lpstr>
      <vt:lpstr>汉仪中黑KW</vt:lpstr>
      <vt:lpstr>微软雅黑</vt:lpstr>
      <vt:lpstr>汉仪旗黑</vt:lpstr>
      <vt:lpstr>Calibri</vt:lpstr>
      <vt:lpstr>汉仪书宋二KW</vt:lpstr>
      <vt:lpstr>Times New Roman Regular</vt:lpstr>
      <vt:lpstr>Helvetica Neue</vt:lpstr>
      <vt:lpstr>宋体-简</vt:lpstr>
      <vt:lpstr>宋体</vt:lpstr>
      <vt:lpstr>Arial Unicode MS</vt:lpstr>
      <vt:lpstr>微软雅黑 Light</vt:lpstr>
      <vt:lpstr>微软雅黑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妮</dc:creator>
  <cp:lastModifiedBy>丶陈有德</cp:lastModifiedBy>
  <cp:revision>197</cp:revision>
  <dcterms:created xsi:type="dcterms:W3CDTF">2023-06-15T08:11:54Z</dcterms:created>
  <dcterms:modified xsi:type="dcterms:W3CDTF">2023-06-15T08:11:54Z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50BA8F1E23A4298C7D164A64E3674C6D</vt:lpwstr>
  </property>
</Properties>
</file>